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305" r:id="rId4"/>
    <p:sldId id="290" r:id="rId5"/>
    <p:sldId id="306" r:id="rId6"/>
    <p:sldId id="307" r:id="rId7"/>
    <p:sldId id="308" r:id="rId8"/>
    <p:sldId id="309" r:id="rId9"/>
    <p:sldId id="310" r:id="rId10"/>
    <p:sldId id="296" r:id="rId11"/>
    <p:sldId id="302" r:id="rId12"/>
    <p:sldId id="288" r:id="rId13"/>
  </p:sldIdLst>
  <p:sldSz cx="9144000" cy="6858000" type="screen4x3"/>
  <p:notesSz cx="9750425" cy="6854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 autoAdjust="0"/>
    <p:restoredTop sz="94677" autoAdjust="0"/>
  </p:normalViewPr>
  <p:slideViewPr>
    <p:cSldViewPr>
      <p:cViewPr>
        <p:scale>
          <a:sx n="66" d="100"/>
          <a:sy n="66" d="100"/>
        </p:scale>
        <p:origin x="-2274" y="-1062"/>
      </p:cViewPr>
      <p:guideLst>
        <p:guide orient="horz" pos="3702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325" y="0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1325" y="6510338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271E0-7248-4D96-AE98-8E69BE069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34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1325" y="0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8650" y="514350"/>
            <a:ext cx="342423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3255963"/>
            <a:ext cx="7800975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1325" y="6510338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5420D9-2097-48FA-82B6-64A8439B77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619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01C3C-402E-4B36-8A26-D8EEDE5F75D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255963"/>
            <a:ext cx="7150100" cy="3084512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20D9-2097-48FA-82B6-64A8439B77DF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7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4198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9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77CBCED-70C1-48EC-9AAE-C528647801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9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6572-9B17-4E3C-BFDC-47DE2EB68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25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0259D-BD57-4340-A0F7-A18AADD80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22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73AC4DE-436E-4529-9CC1-A632CEEC2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0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688B0DD-EF6E-4E1A-8120-326175BF0B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95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50B1707-9C4C-42B4-BD82-96405EA5C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00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AB9-FD40-4906-A355-254C366F62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75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CBB6-F773-409A-B380-6906EBE09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57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7CDC-E16B-4D99-BDBD-9F2CEAA40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37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C71E-BC92-47D6-A692-BE06375B8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06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8529C-0BEF-449B-B6FE-CBFA137EE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56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338F5-A970-47C5-89CA-AFDE7CFCA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23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58B3-B8F5-4ACD-9996-433B19121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5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D13A-392F-4BBD-A1F1-C3FEA2E01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09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6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096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096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096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РЕШЕНИЕ ТРЕУГОЛЬНИКОВ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E09655C3-D025-497C-B2A5-5B08B187CF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tkacheva.vp@yandex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2650" y="5229225"/>
            <a:ext cx="4200525" cy="720725"/>
          </a:xfrm>
        </p:spPr>
        <p:txBody>
          <a:bodyPr/>
          <a:lstStyle/>
          <a:p>
            <a:pPr algn="r"/>
            <a:r>
              <a:rPr lang="ru-RU" altLang="ru-RU" dirty="0" smtClean="0"/>
              <a:t>Математика</a:t>
            </a:r>
            <a:r>
              <a:rPr lang="ru-RU" altLang="ru-RU" dirty="0"/>
              <a:t> </a:t>
            </a:r>
            <a:r>
              <a:rPr lang="ru-RU" altLang="ru-RU" dirty="0" smtClean="0"/>
              <a:t>7</a:t>
            </a:r>
            <a:r>
              <a:rPr lang="ru-RU" altLang="ru-RU" dirty="0" smtClean="0"/>
              <a:t> </a:t>
            </a:r>
            <a:r>
              <a:rPr lang="ru-RU" altLang="ru-RU" dirty="0"/>
              <a:t>класс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dirty="0" smtClean="0"/>
              <a:t>ЗАНИМАТЕЛЬНЫЕ</a:t>
            </a:r>
            <a:r>
              <a:rPr lang="ru-RU" altLang="ru-RU" dirty="0" smtClean="0"/>
              <a:t> ЗАДАЧИ</a:t>
            </a:r>
            <a:endParaRPr lang="ru-RU" altLang="ru-RU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1EC2F6E-4446-40C4-97A5-D350E6316A7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074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990600"/>
            <a:ext cx="8532813" cy="1905000"/>
          </a:xfrm>
        </p:spPr>
        <p:txBody>
          <a:bodyPr/>
          <a:lstStyle/>
          <a:p>
            <a:r>
              <a:rPr lang="ru-RU" altLang="ru-RU" sz="6000" cap="all" dirty="0" smtClean="0">
                <a:latin typeface="CyrillicOld" pitchFamily="2" charset="0"/>
              </a:rPr>
              <a:t>Задачи в стихах</a:t>
            </a:r>
            <a:endParaRPr lang="ru-RU" altLang="ru-RU" sz="6000" cap="all" dirty="0">
              <a:latin typeface="CyrillicOld" pitchFamily="2" charset="0"/>
            </a:endParaRPr>
          </a:p>
        </p:txBody>
      </p:sp>
      <p:pic>
        <p:nvPicPr>
          <p:cNvPr id="3075" name="Picture 3" descr="AG0042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895600"/>
            <a:ext cx="228917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236321"/>
            <a:ext cx="2565439" cy="32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Психологическая заминка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981950" cy="1282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dirty="0"/>
              <a:t>Урок заканчивается, </a:t>
            </a:r>
            <a:r>
              <a:rPr lang="ru-RU" altLang="ru-RU" sz="2000" dirty="0" smtClean="0"/>
              <a:t>пожалуйста, </a:t>
            </a:r>
            <a:r>
              <a:rPr lang="ru-RU" altLang="ru-RU" sz="2000" dirty="0"/>
              <a:t>определите своё эмоциональное </a:t>
            </a:r>
            <a:r>
              <a:rPr lang="ru-RU" altLang="ru-RU" sz="2000" dirty="0" smtClean="0"/>
              <a:t>состояние. </a:t>
            </a:r>
            <a:r>
              <a:rPr lang="ru-RU" altLang="ru-RU" sz="2000" dirty="0"/>
              <a:t>Поставьте на </a:t>
            </a:r>
            <a:r>
              <a:rPr lang="ru-RU" altLang="ru-RU" sz="2000" dirty="0" smtClean="0"/>
              <a:t>карточке </a:t>
            </a:r>
            <a:r>
              <a:rPr lang="ru-RU" altLang="ru-RU" sz="2000" dirty="0"/>
              <a:t>галочку в клетку, соответствующую настроению</a:t>
            </a:r>
          </a:p>
        </p:txBody>
      </p:sp>
      <p:sp>
        <p:nvSpPr>
          <p:cNvPr id="6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ЗАДАЧИ</a:t>
            </a:r>
            <a:endParaRPr lang="ru-RU" altLang="ru-RU" dirty="0"/>
          </a:p>
        </p:txBody>
      </p:sp>
      <p:sp>
        <p:nvSpPr>
          <p:cNvPr id="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B7A4-EFF5-468A-AF66-B125C3DBF631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62521" name="Picture 57" descr="netscap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089650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2" name="Picture 58" descr="opr0021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310188"/>
            <a:ext cx="6953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3" name="Picture 59" descr="opr001W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20065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4" name="Picture 60" descr="opr001W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246688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5" name="Picture 61" descr="opr001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523716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6" name="Picture 62" descr="opr001Y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523716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7" name="Picture 63" descr="opr001Y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5310188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528" name="Group 64"/>
          <p:cNvGrpSpPr>
            <a:grpSpLocks/>
          </p:cNvGrpSpPr>
          <p:nvPr/>
        </p:nvGrpSpPr>
        <p:grpSpPr bwMode="auto">
          <a:xfrm>
            <a:off x="6732588" y="3652838"/>
            <a:ext cx="865187" cy="1657350"/>
            <a:chOff x="1155" y="3021"/>
            <a:chExt cx="545" cy="1044"/>
          </a:xfrm>
        </p:grpSpPr>
        <p:sp>
          <p:nvSpPr>
            <p:cNvPr id="62529" name="Oval 65"/>
            <p:cNvSpPr>
              <a:spLocks noChangeArrowheads="1"/>
            </p:cNvSpPr>
            <p:nvPr/>
          </p:nvSpPr>
          <p:spPr bwMode="auto">
            <a:xfrm>
              <a:off x="115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0" name="Oval 66"/>
            <p:cNvSpPr>
              <a:spLocks noChangeArrowheads="1"/>
            </p:cNvSpPr>
            <p:nvPr/>
          </p:nvSpPr>
          <p:spPr bwMode="auto">
            <a:xfrm>
              <a:off x="129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1" name="Oval 67"/>
            <p:cNvSpPr>
              <a:spLocks noChangeArrowheads="1"/>
            </p:cNvSpPr>
            <p:nvPr/>
          </p:nvSpPr>
          <p:spPr bwMode="auto">
            <a:xfrm>
              <a:off x="147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2" name="Line 68"/>
            <p:cNvSpPr>
              <a:spLocks noChangeShapeType="1"/>
            </p:cNvSpPr>
            <p:nvPr/>
          </p:nvSpPr>
          <p:spPr bwMode="auto">
            <a:xfrm>
              <a:off x="142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33" name="Arc 69"/>
            <p:cNvSpPr>
              <a:spLocks/>
            </p:cNvSpPr>
            <p:nvPr/>
          </p:nvSpPr>
          <p:spPr bwMode="auto">
            <a:xfrm rot="13634557" flipH="1">
              <a:off x="1341" y="3336"/>
              <a:ext cx="190" cy="195"/>
            </a:xfrm>
            <a:custGeom>
              <a:avLst/>
              <a:gdLst>
                <a:gd name="G0" fmla="+- 8625 0 0"/>
                <a:gd name="G1" fmla="+- 21600 0 0"/>
                <a:gd name="G2" fmla="+- 21600 0 0"/>
                <a:gd name="T0" fmla="*/ 0 w 30225"/>
                <a:gd name="T1" fmla="*/ 1797 h 30907"/>
                <a:gd name="T2" fmla="*/ 28117 w 30225"/>
                <a:gd name="T3" fmla="*/ 30907 h 30907"/>
                <a:gd name="T4" fmla="*/ 8625 w 30225"/>
                <a:gd name="T5" fmla="*/ 21600 h 3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25" h="30907" fill="none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</a:path>
                <a:path w="30225" h="30907" stroke="0" extrusionOk="0">
                  <a:moveTo>
                    <a:pt x="-1" y="1796"/>
                  </a:moveTo>
                  <a:cubicBezTo>
                    <a:pt x="2720" y="611"/>
                    <a:pt x="5657" y="-1"/>
                    <a:pt x="8625" y="0"/>
                  </a:cubicBezTo>
                  <a:cubicBezTo>
                    <a:pt x="20554" y="0"/>
                    <a:pt x="30225" y="9670"/>
                    <a:pt x="30225" y="21600"/>
                  </a:cubicBezTo>
                  <a:cubicBezTo>
                    <a:pt x="30225" y="24820"/>
                    <a:pt x="29504" y="28000"/>
                    <a:pt x="28117" y="30907"/>
                  </a:cubicBezTo>
                  <a:lnTo>
                    <a:pt x="8625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4" name="Arc 70"/>
            <p:cNvSpPr>
              <a:spLocks/>
            </p:cNvSpPr>
            <p:nvPr/>
          </p:nvSpPr>
          <p:spPr bwMode="auto">
            <a:xfrm rot="13816230" flipH="1">
              <a:off x="1299" y="3307"/>
              <a:ext cx="232" cy="187"/>
            </a:xfrm>
            <a:custGeom>
              <a:avLst/>
              <a:gdLst>
                <a:gd name="G0" fmla="+- 0 0 0"/>
                <a:gd name="G1" fmla="+- 20345 0 0"/>
                <a:gd name="G2" fmla="+- 21600 0 0"/>
                <a:gd name="T0" fmla="*/ 7256 w 21600"/>
                <a:gd name="T1" fmla="*/ 0 h 20345"/>
                <a:gd name="T2" fmla="*/ 21600 w 21600"/>
                <a:gd name="T3" fmla="*/ 20345 h 20345"/>
                <a:gd name="T4" fmla="*/ 0 w 21600"/>
                <a:gd name="T5" fmla="*/ 20345 h 2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345" fill="none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</a:path>
                <a:path w="21600" h="20345" stroke="0" extrusionOk="0">
                  <a:moveTo>
                    <a:pt x="7255" y="0"/>
                  </a:moveTo>
                  <a:cubicBezTo>
                    <a:pt x="15857" y="3067"/>
                    <a:pt x="21600" y="11213"/>
                    <a:pt x="21600" y="20345"/>
                  </a:cubicBezTo>
                  <a:lnTo>
                    <a:pt x="0" y="2034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5" name="Rectangle 71"/>
            <p:cNvSpPr>
              <a:spLocks noChangeArrowheads="1"/>
            </p:cNvSpPr>
            <p:nvPr/>
          </p:nvSpPr>
          <p:spPr bwMode="auto">
            <a:xfrm>
              <a:off x="124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536" name="Group 72"/>
          <p:cNvGrpSpPr>
            <a:grpSpLocks/>
          </p:cNvGrpSpPr>
          <p:nvPr/>
        </p:nvGrpSpPr>
        <p:grpSpPr bwMode="auto">
          <a:xfrm>
            <a:off x="5795963" y="3652838"/>
            <a:ext cx="865187" cy="1657350"/>
            <a:chOff x="1745" y="3021"/>
            <a:chExt cx="545" cy="1044"/>
          </a:xfrm>
        </p:grpSpPr>
        <p:sp>
          <p:nvSpPr>
            <p:cNvPr id="62537" name="Oval 73"/>
            <p:cNvSpPr>
              <a:spLocks noChangeArrowheads="1"/>
            </p:cNvSpPr>
            <p:nvPr/>
          </p:nvSpPr>
          <p:spPr bwMode="auto">
            <a:xfrm>
              <a:off x="174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8" name="Oval 74"/>
            <p:cNvSpPr>
              <a:spLocks noChangeArrowheads="1"/>
            </p:cNvSpPr>
            <p:nvPr/>
          </p:nvSpPr>
          <p:spPr bwMode="auto">
            <a:xfrm>
              <a:off x="188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39" name="Oval 75"/>
            <p:cNvSpPr>
              <a:spLocks noChangeArrowheads="1"/>
            </p:cNvSpPr>
            <p:nvPr/>
          </p:nvSpPr>
          <p:spPr bwMode="auto">
            <a:xfrm>
              <a:off x="206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0" name="Line 76"/>
            <p:cNvSpPr>
              <a:spLocks noChangeShapeType="1"/>
            </p:cNvSpPr>
            <p:nvPr/>
          </p:nvSpPr>
          <p:spPr bwMode="auto">
            <a:xfrm>
              <a:off x="201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1" name="Freeform 77"/>
            <p:cNvSpPr>
              <a:spLocks/>
            </p:cNvSpPr>
            <p:nvPr/>
          </p:nvSpPr>
          <p:spPr bwMode="auto">
            <a:xfrm>
              <a:off x="1927" y="3430"/>
              <a:ext cx="182" cy="50"/>
            </a:xfrm>
            <a:custGeom>
              <a:avLst/>
              <a:gdLst>
                <a:gd name="T0" fmla="*/ 0 w 182"/>
                <a:gd name="T1" fmla="*/ 0 h 50"/>
                <a:gd name="T2" fmla="*/ 81 w 182"/>
                <a:gd name="T3" fmla="*/ 50 h 50"/>
                <a:gd name="T4" fmla="*/ 182 w 18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2" name="Rectangle 78"/>
            <p:cNvSpPr>
              <a:spLocks noChangeArrowheads="1"/>
            </p:cNvSpPr>
            <p:nvPr/>
          </p:nvSpPr>
          <p:spPr bwMode="auto">
            <a:xfrm>
              <a:off x="1837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543" name="Group 79"/>
          <p:cNvGrpSpPr>
            <a:grpSpLocks/>
          </p:cNvGrpSpPr>
          <p:nvPr/>
        </p:nvGrpSpPr>
        <p:grpSpPr bwMode="auto">
          <a:xfrm>
            <a:off x="4859338" y="3652838"/>
            <a:ext cx="865187" cy="1657350"/>
            <a:chOff x="2335" y="3021"/>
            <a:chExt cx="545" cy="1044"/>
          </a:xfrm>
        </p:grpSpPr>
        <p:sp>
          <p:nvSpPr>
            <p:cNvPr id="62544" name="Oval 80"/>
            <p:cNvSpPr>
              <a:spLocks noChangeArrowheads="1"/>
            </p:cNvSpPr>
            <p:nvPr/>
          </p:nvSpPr>
          <p:spPr bwMode="auto">
            <a:xfrm>
              <a:off x="2335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5" name="Oval 81"/>
            <p:cNvSpPr>
              <a:spLocks noChangeArrowheads="1"/>
            </p:cNvSpPr>
            <p:nvPr/>
          </p:nvSpPr>
          <p:spPr bwMode="auto">
            <a:xfrm>
              <a:off x="2471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6" name="Oval 82"/>
            <p:cNvSpPr>
              <a:spLocks noChangeArrowheads="1"/>
            </p:cNvSpPr>
            <p:nvPr/>
          </p:nvSpPr>
          <p:spPr bwMode="auto">
            <a:xfrm>
              <a:off x="2653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7" name="Line 83"/>
            <p:cNvSpPr>
              <a:spLocks noChangeShapeType="1"/>
            </p:cNvSpPr>
            <p:nvPr/>
          </p:nvSpPr>
          <p:spPr bwMode="auto">
            <a:xfrm>
              <a:off x="2607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8" name="Line 84"/>
            <p:cNvSpPr>
              <a:spLocks noChangeShapeType="1"/>
            </p:cNvSpPr>
            <p:nvPr/>
          </p:nvSpPr>
          <p:spPr bwMode="auto">
            <a:xfrm>
              <a:off x="2517" y="3475"/>
              <a:ext cx="1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49" name="Rectangle 85"/>
            <p:cNvSpPr>
              <a:spLocks noChangeArrowheads="1"/>
            </p:cNvSpPr>
            <p:nvPr/>
          </p:nvSpPr>
          <p:spPr bwMode="auto">
            <a:xfrm>
              <a:off x="242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550" name="Group 86"/>
          <p:cNvGrpSpPr>
            <a:grpSpLocks/>
          </p:cNvGrpSpPr>
          <p:nvPr/>
        </p:nvGrpSpPr>
        <p:grpSpPr bwMode="auto">
          <a:xfrm>
            <a:off x="3922713" y="3652838"/>
            <a:ext cx="865187" cy="1657350"/>
            <a:chOff x="2924" y="3021"/>
            <a:chExt cx="545" cy="1044"/>
          </a:xfrm>
        </p:grpSpPr>
        <p:sp>
          <p:nvSpPr>
            <p:cNvPr id="62551" name="Oval 87"/>
            <p:cNvSpPr>
              <a:spLocks noChangeArrowheads="1"/>
            </p:cNvSpPr>
            <p:nvPr/>
          </p:nvSpPr>
          <p:spPr bwMode="auto">
            <a:xfrm>
              <a:off x="292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2" name="Oval 88"/>
            <p:cNvSpPr>
              <a:spLocks noChangeArrowheads="1"/>
            </p:cNvSpPr>
            <p:nvPr/>
          </p:nvSpPr>
          <p:spPr bwMode="auto">
            <a:xfrm>
              <a:off x="306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3" name="Oval 89"/>
            <p:cNvSpPr>
              <a:spLocks noChangeArrowheads="1"/>
            </p:cNvSpPr>
            <p:nvPr/>
          </p:nvSpPr>
          <p:spPr bwMode="auto">
            <a:xfrm>
              <a:off x="324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4" name="Line 90"/>
            <p:cNvSpPr>
              <a:spLocks noChangeShapeType="1"/>
            </p:cNvSpPr>
            <p:nvPr/>
          </p:nvSpPr>
          <p:spPr bwMode="auto">
            <a:xfrm>
              <a:off x="319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55" name="Oval 91"/>
            <p:cNvSpPr>
              <a:spLocks noChangeArrowheads="1"/>
            </p:cNvSpPr>
            <p:nvPr/>
          </p:nvSpPr>
          <p:spPr bwMode="auto">
            <a:xfrm>
              <a:off x="3128" y="3414"/>
              <a:ext cx="136" cy="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6" name="Rectangle 92"/>
            <p:cNvSpPr>
              <a:spLocks noChangeArrowheads="1"/>
            </p:cNvSpPr>
            <p:nvPr/>
          </p:nvSpPr>
          <p:spPr bwMode="auto">
            <a:xfrm>
              <a:off x="301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557" name="Group 93"/>
          <p:cNvGrpSpPr>
            <a:grpSpLocks/>
          </p:cNvGrpSpPr>
          <p:nvPr/>
        </p:nvGrpSpPr>
        <p:grpSpPr bwMode="auto">
          <a:xfrm>
            <a:off x="2987675" y="3652838"/>
            <a:ext cx="865188" cy="1657350"/>
            <a:chOff x="3514" y="3021"/>
            <a:chExt cx="545" cy="1044"/>
          </a:xfrm>
        </p:grpSpPr>
        <p:sp>
          <p:nvSpPr>
            <p:cNvPr id="62558" name="Oval 94"/>
            <p:cNvSpPr>
              <a:spLocks noChangeArrowheads="1"/>
            </p:cNvSpPr>
            <p:nvPr/>
          </p:nvSpPr>
          <p:spPr bwMode="auto">
            <a:xfrm>
              <a:off x="351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9" name="Oval 95"/>
            <p:cNvSpPr>
              <a:spLocks noChangeArrowheads="1"/>
            </p:cNvSpPr>
            <p:nvPr/>
          </p:nvSpPr>
          <p:spPr bwMode="auto">
            <a:xfrm>
              <a:off x="365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0" name="Oval 96"/>
            <p:cNvSpPr>
              <a:spLocks noChangeArrowheads="1"/>
            </p:cNvSpPr>
            <p:nvPr/>
          </p:nvSpPr>
          <p:spPr bwMode="auto">
            <a:xfrm>
              <a:off x="383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1" name="Line 97"/>
            <p:cNvSpPr>
              <a:spLocks noChangeShapeType="1"/>
            </p:cNvSpPr>
            <p:nvPr/>
          </p:nvSpPr>
          <p:spPr bwMode="auto">
            <a:xfrm>
              <a:off x="378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2" name="Freeform 98"/>
            <p:cNvSpPr>
              <a:spLocks/>
            </p:cNvSpPr>
            <p:nvPr/>
          </p:nvSpPr>
          <p:spPr bwMode="auto">
            <a:xfrm flipH="1" flipV="1">
              <a:off x="3696" y="3430"/>
              <a:ext cx="182" cy="50"/>
            </a:xfrm>
            <a:custGeom>
              <a:avLst/>
              <a:gdLst>
                <a:gd name="T0" fmla="*/ 0 w 182"/>
                <a:gd name="T1" fmla="*/ 0 h 50"/>
                <a:gd name="T2" fmla="*/ 81 w 182"/>
                <a:gd name="T3" fmla="*/ 50 h 50"/>
                <a:gd name="T4" fmla="*/ 182 w 18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63" name="Arc 99"/>
            <p:cNvSpPr>
              <a:spLocks/>
            </p:cNvSpPr>
            <p:nvPr/>
          </p:nvSpPr>
          <p:spPr bwMode="auto">
            <a:xfrm rot="-13634557" flipH="1" flipV="1">
              <a:off x="3721" y="3042"/>
              <a:ext cx="136" cy="1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4" name="Arc 100"/>
            <p:cNvSpPr>
              <a:spLocks/>
            </p:cNvSpPr>
            <p:nvPr/>
          </p:nvSpPr>
          <p:spPr bwMode="auto">
            <a:xfrm rot="-13634557" flipH="1" flipV="1">
              <a:off x="3743" y="3096"/>
              <a:ext cx="90" cy="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5" name="Rectangle 101"/>
            <p:cNvSpPr>
              <a:spLocks noChangeArrowheads="1"/>
            </p:cNvSpPr>
            <p:nvPr/>
          </p:nvSpPr>
          <p:spPr bwMode="auto">
            <a:xfrm>
              <a:off x="3606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566" name="Group 102"/>
          <p:cNvGrpSpPr>
            <a:grpSpLocks/>
          </p:cNvGrpSpPr>
          <p:nvPr/>
        </p:nvGrpSpPr>
        <p:grpSpPr bwMode="auto">
          <a:xfrm>
            <a:off x="2051050" y="3652838"/>
            <a:ext cx="865188" cy="1657350"/>
            <a:chOff x="4104" y="3021"/>
            <a:chExt cx="545" cy="1044"/>
          </a:xfrm>
        </p:grpSpPr>
        <p:sp>
          <p:nvSpPr>
            <p:cNvPr id="62567" name="Oval 103"/>
            <p:cNvSpPr>
              <a:spLocks noChangeArrowheads="1"/>
            </p:cNvSpPr>
            <p:nvPr/>
          </p:nvSpPr>
          <p:spPr bwMode="auto">
            <a:xfrm>
              <a:off x="4104" y="3021"/>
              <a:ext cx="545" cy="5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8" name="Oval 104"/>
            <p:cNvSpPr>
              <a:spLocks noChangeArrowheads="1"/>
            </p:cNvSpPr>
            <p:nvPr/>
          </p:nvSpPr>
          <p:spPr bwMode="auto">
            <a:xfrm>
              <a:off x="4240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9" name="Oval 105"/>
            <p:cNvSpPr>
              <a:spLocks noChangeArrowheads="1"/>
            </p:cNvSpPr>
            <p:nvPr/>
          </p:nvSpPr>
          <p:spPr bwMode="auto">
            <a:xfrm>
              <a:off x="4422" y="315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70" name="Line 106"/>
            <p:cNvSpPr>
              <a:spLocks noChangeShapeType="1"/>
            </p:cNvSpPr>
            <p:nvPr/>
          </p:nvSpPr>
          <p:spPr bwMode="auto">
            <a:xfrm>
              <a:off x="4376" y="3248"/>
              <a:ext cx="0" cy="1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1" name="Freeform 107"/>
            <p:cNvSpPr>
              <a:spLocks/>
            </p:cNvSpPr>
            <p:nvPr/>
          </p:nvSpPr>
          <p:spPr bwMode="auto">
            <a:xfrm flipH="1" flipV="1">
              <a:off x="4286" y="3430"/>
              <a:ext cx="182" cy="50"/>
            </a:xfrm>
            <a:custGeom>
              <a:avLst/>
              <a:gdLst>
                <a:gd name="T0" fmla="*/ 0 w 182"/>
                <a:gd name="T1" fmla="*/ 0 h 50"/>
                <a:gd name="T2" fmla="*/ 81 w 182"/>
                <a:gd name="T3" fmla="*/ 50 h 50"/>
                <a:gd name="T4" fmla="*/ 182 w 18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50">
                  <a:moveTo>
                    <a:pt x="0" y="0"/>
                  </a:moveTo>
                  <a:cubicBezTo>
                    <a:pt x="13" y="8"/>
                    <a:pt x="51" y="50"/>
                    <a:pt x="81" y="50"/>
                  </a:cubicBezTo>
                  <a:cubicBezTo>
                    <a:pt x="111" y="50"/>
                    <a:pt x="161" y="11"/>
                    <a:pt x="182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2" name="Line 108"/>
            <p:cNvSpPr>
              <a:spLocks noChangeShapeType="1"/>
            </p:cNvSpPr>
            <p:nvPr/>
          </p:nvSpPr>
          <p:spPr bwMode="auto">
            <a:xfrm>
              <a:off x="4286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3" name="Line 109"/>
            <p:cNvSpPr>
              <a:spLocks noChangeShapeType="1"/>
            </p:cNvSpPr>
            <p:nvPr/>
          </p:nvSpPr>
          <p:spPr bwMode="auto">
            <a:xfrm flipV="1">
              <a:off x="4377" y="3159"/>
              <a:ext cx="91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74" name="Rectangle 110"/>
            <p:cNvSpPr>
              <a:spLocks noChangeArrowheads="1"/>
            </p:cNvSpPr>
            <p:nvPr/>
          </p:nvSpPr>
          <p:spPr bwMode="auto">
            <a:xfrm>
              <a:off x="4195" y="3702"/>
              <a:ext cx="363" cy="363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575" name="Freeform 111"/>
          <p:cNvSpPr>
            <a:spLocks/>
          </p:cNvSpPr>
          <p:nvPr/>
        </p:nvSpPr>
        <p:spPr bwMode="auto">
          <a:xfrm>
            <a:off x="2266950" y="4806950"/>
            <a:ext cx="433388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576" name="Freeform 112"/>
          <p:cNvSpPr>
            <a:spLocks/>
          </p:cNvSpPr>
          <p:nvPr/>
        </p:nvSpPr>
        <p:spPr bwMode="auto">
          <a:xfrm>
            <a:off x="3203575" y="4806950"/>
            <a:ext cx="433388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577" name="Freeform 113"/>
          <p:cNvSpPr>
            <a:spLocks/>
          </p:cNvSpPr>
          <p:nvPr/>
        </p:nvSpPr>
        <p:spPr bwMode="auto">
          <a:xfrm>
            <a:off x="4140200" y="4806950"/>
            <a:ext cx="433388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578" name="Freeform 114"/>
          <p:cNvSpPr>
            <a:spLocks/>
          </p:cNvSpPr>
          <p:nvPr/>
        </p:nvSpPr>
        <p:spPr bwMode="auto">
          <a:xfrm>
            <a:off x="5075238" y="4806950"/>
            <a:ext cx="433387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579" name="Freeform 115"/>
          <p:cNvSpPr>
            <a:spLocks/>
          </p:cNvSpPr>
          <p:nvPr/>
        </p:nvSpPr>
        <p:spPr bwMode="auto">
          <a:xfrm>
            <a:off x="6011863" y="4806950"/>
            <a:ext cx="433387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580" name="Freeform 116"/>
          <p:cNvSpPr>
            <a:spLocks/>
          </p:cNvSpPr>
          <p:nvPr/>
        </p:nvSpPr>
        <p:spPr bwMode="auto">
          <a:xfrm>
            <a:off x="6948488" y="4806950"/>
            <a:ext cx="433387" cy="431800"/>
          </a:xfrm>
          <a:custGeom>
            <a:avLst/>
            <a:gdLst>
              <a:gd name="T0" fmla="*/ 0 w 273"/>
              <a:gd name="T1" fmla="*/ 136 h 272"/>
              <a:gd name="T2" fmla="*/ 91 w 273"/>
              <a:gd name="T3" fmla="*/ 272 h 272"/>
              <a:gd name="T4" fmla="*/ 273 w 273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" h="272">
                <a:moveTo>
                  <a:pt x="0" y="136"/>
                </a:moveTo>
                <a:lnTo>
                  <a:pt x="91" y="272"/>
                </a:lnTo>
                <a:lnTo>
                  <a:pt x="273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2000"/>
                                        <p:tgtEl>
                                          <p:spTgt spid="62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2000"/>
                                        <p:tgtEl>
                                          <p:spTgt spid="6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2000"/>
                                        <p:tgtEl>
                                          <p:spTgt spid="62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2000"/>
                                        <p:tgtEl>
                                          <p:spTgt spid="6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000"/>
                                        <p:tgtEl>
                                          <p:spTgt spid="6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20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575" grpId="0" animBg="1"/>
      <p:bldP spid="62576" grpId="0" animBg="1"/>
      <p:bldP spid="62577" grpId="0" animBg="1"/>
      <p:bldP spid="62578" grpId="0" animBg="1"/>
      <p:bldP spid="62579" grpId="0" animBg="1"/>
      <p:bldP spid="625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Спасибо! </a:t>
            </a:r>
            <a:r>
              <a:rPr lang="ru-RU" altLang="ru-RU" dirty="0"/>
              <a:t>Успехов!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ЗАДАЧИ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B6DA-BA88-4488-994E-6D947DC0860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66976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 новых встреч!</a:t>
            </a:r>
          </a:p>
        </p:txBody>
      </p:sp>
      <p:pic>
        <p:nvPicPr>
          <p:cNvPr id="82951" name="Picture 7" descr="dancapinguins01"/>
          <p:cNvPicPr>
            <a:picLocks noChangeAspect="1" noChangeArrowheads="1" noCrop="1"/>
          </p:cNvPicPr>
          <p:nvPr/>
        </p:nvPicPr>
        <p:blipFill>
          <a:blip r:embed="rId2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3382962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AutoShap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altLang="ru-RU" dirty="0"/>
              <a:t>Желаю удачи!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ЗАДАЧИ</a:t>
            </a:r>
            <a:endParaRPr lang="ru-RU" alt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A21E-039A-4AD6-9D24-68A90A31E23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356100" y="2276475"/>
            <a:ext cx="4537075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u="sng" dirty="0">
                <a:latin typeface="+mn-lt"/>
              </a:rPr>
              <a:t>Разработка урока</a:t>
            </a:r>
            <a:r>
              <a:rPr lang="ru-RU" altLang="ru-RU" sz="2000" dirty="0">
                <a:latin typeface="+mn-lt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ru-RU" altLang="ru-RU" sz="2000" kern="0" dirty="0" smtClean="0">
                <a:latin typeface="+mn-lt"/>
              </a:rPr>
              <a:t>учитель </a:t>
            </a:r>
            <a:r>
              <a:rPr lang="ru-RU" altLang="ru-RU" sz="2000" kern="0" dirty="0">
                <a:latin typeface="+mn-lt"/>
              </a:rPr>
              <a:t>математики </a:t>
            </a:r>
          </a:p>
          <a:p>
            <a:pPr>
              <a:spcBef>
                <a:spcPts val="0"/>
              </a:spcBef>
            </a:pPr>
            <a:r>
              <a:rPr lang="ru-RU" altLang="ru-RU" sz="2000" kern="0" dirty="0" smtClean="0">
                <a:latin typeface="+mn-lt"/>
              </a:rPr>
              <a:t>Ткачева Вера Павловна</a:t>
            </a:r>
          </a:p>
          <a:p>
            <a:pPr>
              <a:spcBef>
                <a:spcPts val="0"/>
              </a:spcBef>
            </a:pPr>
            <a:endParaRPr lang="ru-RU" altLang="ru-RU" sz="2000" kern="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ru-RU" sz="2000" kern="0" dirty="0" smtClean="0">
                <a:latin typeface="+mn-lt"/>
              </a:rPr>
              <a:t>e-mail</a:t>
            </a:r>
            <a:r>
              <a:rPr lang="en-US" altLang="ru-RU" sz="2000" kern="0" dirty="0">
                <a:latin typeface="+mn-lt"/>
              </a:rPr>
              <a:t>: </a:t>
            </a:r>
            <a:r>
              <a:rPr lang="en-US" altLang="ru-RU" sz="2000" kern="0" dirty="0" smtClean="0">
                <a:latin typeface="+mn-lt"/>
                <a:hlinkClick r:id="rId2"/>
              </a:rPr>
              <a:t>tkacheva.vp@yandex.ru</a:t>
            </a:r>
            <a:endParaRPr lang="ru-RU" altLang="ru-RU" sz="2000" kern="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ru-RU" sz="2000" kern="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altLang="ru-RU" sz="2000" kern="0" dirty="0" smtClean="0">
                <a:latin typeface="+mn-lt"/>
              </a:rPr>
              <a:t>Муниципальное </a:t>
            </a:r>
            <a:r>
              <a:rPr lang="ru-RU" altLang="ru-RU" sz="2000" kern="0" dirty="0">
                <a:latin typeface="+mn-lt"/>
              </a:rPr>
              <a:t>бюджетное общеобразовательное </a:t>
            </a:r>
            <a:r>
              <a:rPr lang="ru-RU" altLang="ru-RU" sz="2000" kern="0" dirty="0" smtClean="0">
                <a:latin typeface="+mn-lt"/>
              </a:rPr>
              <a:t>учреждение</a:t>
            </a:r>
            <a:endParaRPr lang="ru-RU" altLang="ru-RU" sz="2000" kern="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altLang="ru-RU" sz="2000" kern="0" dirty="0" smtClean="0">
                <a:latin typeface="+mn-lt"/>
              </a:rPr>
              <a:t>«Средняя </a:t>
            </a:r>
            <a:r>
              <a:rPr lang="ru-RU" altLang="ru-RU" sz="2000" kern="0" dirty="0">
                <a:latin typeface="+mn-lt"/>
              </a:rPr>
              <a:t>общеобразовательная школа  №29 им. Д.Б. </a:t>
            </a:r>
            <a:r>
              <a:rPr lang="ru-RU" altLang="ru-RU" sz="2000" kern="0" dirty="0" err="1">
                <a:latin typeface="+mn-lt"/>
              </a:rPr>
              <a:t>Мурачёва</a:t>
            </a:r>
            <a:r>
              <a:rPr lang="ru-RU" altLang="ru-RU" sz="2000" kern="0" dirty="0">
                <a:latin typeface="+mn-lt"/>
              </a:rPr>
              <a:t> города Белгорода</a:t>
            </a:r>
            <a:r>
              <a:rPr lang="ru-RU" altLang="ru-RU" sz="2000" kern="0" dirty="0" smtClean="0">
                <a:latin typeface="+mn-lt"/>
              </a:rPr>
              <a:t>»</a:t>
            </a:r>
            <a:endParaRPr lang="ru-RU" altLang="ru-RU" sz="2000" kern="0" dirty="0">
              <a:latin typeface="+mn-lt"/>
            </a:endParaRPr>
          </a:p>
        </p:txBody>
      </p:sp>
      <p:pic>
        <p:nvPicPr>
          <p:cNvPr id="38922" name="Picture 10" descr="peopl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65400"/>
            <a:ext cx="29432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Организационный момент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2375"/>
            <a:ext cx="7982272" cy="3724275"/>
          </a:xfrm>
        </p:spPr>
        <p:txBody>
          <a:bodyPr/>
          <a:lstStyle/>
          <a:p>
            <a:pPr>
              <a:buNone/>
            </a:pPr>
            <a:r>
              <a:rPr lang="ru-RU" dirty="0"/>
              <a:t>Как сказал </a:t>
            </a:r>
            <a:r>
              <a:rPr lang="ru-RU" dirty="0" smtClean="0"/>
              <a:t>Евклиду </a:t>
            </a:r>
            <a:r>
              <a:rPr lang="ru-RU" dirty="0"/>
              <a:t>Пифагор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Высчитав, что дважды два – четыре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Цифра </a:t>
            </a:r>
            <a:r>
              <a:rPr lang="ru-RU" dirty="0"/>
              <a:t>«пять» </a:t>
            </a:r>
            <a:r>
              <a:rPr lang="ru-RU" dirty="0" smtClean="0"/>
              <a:t>- совсем </a:t>
            </a:r>
            <a:r>
              <a:rPr lang="ru-RU" dirty="0"/>
              <a:t>не перебор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/>
              <a:t>посмотреть на это шире</a:t>
            </a:r>
            <a:r>
              <a:rPr lang="ru-RU" dirty="0" smtClean="0"/>
              <a:t>…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F330-D5AA-4DAF-8CBD-E5205F72A76C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84994" name="Picture 2" descr="C:\Users\1\Desktop\1\Цар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9" y="4129746"/>
            <a:ext cx="2650647" cy="22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Организационный момент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2375"/>
            <a:ext cx="7982272" cy="3724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Учитель был ужасно удивлён:</a:t>
            </a:r>
          </a:p>
          <a:p>
            <a:pPr marL="0" indent="0">
              <a:buNone/>
            </a:pPr>
            <a:r>
              <a:rPr lang="ru-RU" dirty="0"/>
              <a:t>«Ты все примеры смог решить, Антон?!»</a:t>
            </a:r>
          </a:p>
          <a:p>
            <a:pPr marL="0" indent="0">
              <a:buNone/>
            </a:pPr>
            <a:r>
              <a:rPr lang="ru-RU" dirty="0"/>
              <a:t>«А что вам показалось удивительным?</a:t>
            </a:r>
          </a:p>
          <a:p>
            <a:pPr marL="0" indent="0">
              <a:buNone/>
            </a:pPr>
            <a:r>
              <a:rPr lang="ru-RU" dirty="0"/>
              <a:t>Я просто стал примерным и решительным!»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F330-D5AA-4DAF-8CBD-E5205F72A76C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7" name="Picture 26" descr="21M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16363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010816"/>
          </a:xfrm>
        </p:spPr>
        <p:txBody>
          <a:bodyPr/>
          <a:lstStyle/>
          <a:p>
            <a:r>
              <a:rPr lang="ru-RU" altLang="ru-RU" i="1" dirty="0" smtClean="0"/>
              <a:t> Разминка</a:t>
            </a:r>
            <a:endParaRPr lang="ru-RU" altLang="ru-RU" i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2636912"/>
            <a:ext cx="6264051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№1</a:t>
            </a:r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базаре ёжик		</a:t>
            </a:r>
          </a:p>
          <a:p>
            <a:pPr marL="0" indent="0">
              <a:buNone/>
            </a:pPr>
            <a:r>
              <a:rPr lang="ru-RU" sz="2000" dirty="0"/>
              <a:t>Накупил </a:t>
            </a:r>
            <a:r>
              <a:rPr lang="ru-RU" sz="2000" dirty="0" smtClean="0"/>
              <a:t>сапожек,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Сапожки по ножке </a:t>
            </a:r>
            <a:r>
              <a:rPr lang="ru-RU" sz="2000" dirty="0" smtClean="0"/>
              <a:t>– себе,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Поменьше немножко </a:t>
            </a:r>
            <a:r>
              <a:rPr lang="ru-RU" sz="2000" dirty="0" smtClean="0"/>
              <a:t>– жене,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 пряжками </a:t>
            </a:r>
            <a:r>
              <a:rPr lang="ru-RU" sz="2000" dirty="0" smtClean="0"/>
              <a:t>– сыну,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 застёжками </a:t>
            </a:r>
            <a:r>
              <a:rPr lang="ru-RU" sz="2000" dirty="0" smtClean="0"/>
              <a:t>– дочке.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И всё уложил в </a:t>
            </a:r>
            <a:r>
              <a:rPr lang="ru-RU" sz="2000" dirty="0" smtClean="0"/>
              <a:t>мешочке.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Сколько  в семействе у ёжика ножек?</a:t>
            </a:r>
          </a:p>
          <a:p>
            <a:pPr marL="0" indent="0">
              <a:buNone/>
            </a:pPr>
            <a:r>
              <a:rPr lang="ru-RU" sz="2000" dirty="0"/>
              <a:t>И сколько купил на них ёжик сапожек?</a:t>
            </a:r>
            <a:endParaRPr lang="en-US" altLang="ru-RU" sz="2000" dirty="0">
              <a:cs typeface="Arial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16" name="Picture 23" descr="HOMEWOR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1245"/>
            <a:ext cx="1656184" cy="13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010816"/>
          </a:xfrm>
        </p:spPr>
        <p:txBody>
          <a:bodyPr/>
          <a:lstStyle/>
          <a:p>
            <a:r>
              <a:rPr lang="ru-RU" altLang="ru-RU" i="1" dirty="0" smtClean="0"/>
              <a:t> Разминка</a:t>
            </a:r>
            <a:endParaRPr lang="ru-RU" altLang="ru-RU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331640" y="2636912"/>
                <a:ext cx="6264051" cy="374441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b="1" dirty="0" smtClean="0"/>
                  <a:t>№2</a:t>
                </a:r>
              </a:p>
              <a:p>
                <a:pPr marL="0" indent="0">
                  <a:spcBef>
                    <a:spcPts val="480"/>
                  </a:spcBef>
                  <a:buNone/>
                </a:pPr>
                <a:r>
                  <a:rPr lang="ru-RU" sz="2000" dirty="0"/>
                  <a:t>Жили-были два Романа,</a:t>
                </a:r>
              </a:p>
              <a:p>
                <a:pPr marL="0" indent="0">
                  <a:spcBef>
                    <a:spcPts val="480"/>
                  </a:spcBef>
                  <a:buNone/>
                </a:pPr>
                <a:r>
                  <a:rPr lang="ru-RU" sz="2000" dirty="0"/>
                  <a:t>Они имели  по 2 кармана.</a:t>
                </a:r>
              </a:p>
              <a:p>
                <a:pPr marL="0" indent="0">
                  <a:spcBef>
                    <a:spcPts val="480"/>
                  </a:spcBef>
                  <a:buNone/>
                </a:pPr>
                <a:r>
                  <a:rPr lang="ru-RU" sz="2000" dirty="0"/>
                  <a:t>В каждом кармане по 10 монет</a:t>
                </a:r>
              </a:p>
              <a:p>
                <a:pPr marL="0" indent="0">
                  <a:spcBef>
                    <a:spcPts val="480"/>
                  </a:spcBef>
                  <a:buNone/>
                </a:pPr>
                <a:r>
                  <a:rPr lang="ru-RU" sz="2000" dirty="0"/>
                  <a:t>Это </a:t>
                </a:r>
                <a:r>
                  <a:rPr lang="ru-RU" sz="2000" dirty="0" smtClean="0"/>
                  <a:t>составляет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smtClean="0"/>
                        </m:ctrlPr>
                      </m:fPr>
                      <m:num>
                        <m:r>
                          <a:rPr lang="ru-RU" sz="2400" b="1" i="0" smtClean="0"/>
                          <m:t>𝟐</m:t>
                        </m:r>
                      </m:num>
                      <m:den>
                        <m:r>
                          <a:rPr lang="ru-RU" sz="2400" b="1" i="0" smtClean="0"/>
                          <m:t>𝟓</m:t>
                        </m:r>
                      </m:den>
                    </m:f>
                  </m:oMath>
                </a14:m>
                <a:r>
                  <a:rPr lang="ru-RU" sz="2400" b="1" dirty="0" smtClean="0"/>
                  <a:t>  </a:t>
                </a:r>
                <a:r>
                  <a:rPr lang="ru-RU" sz="2000" dirty="0" smtClean="0"/>
                  <a:t>конфет</a:t>
                </a:r>
                <a:r>
                  <a:rPr lang="ru-RU" sz="2000" dirty="0"/>
                  <a:t>.</a:t>
                </a:r>
              </a:p>
              <a:p>
                <a:pPr marL="0" indent="0">
                  <a:spcBef>
                    <a:spcPts val="480"/>
                  </a:spcBef>
                  <a:buNone/>
                </a:pPr>
                <a:r>
                  <a:rPr lang="ru-RU" sz="2000" dirty="0"/>
                  <a:t>Сколько конфет у Романов</a:t>
                </a:r>
                <a:r>
                  <a:rPr lang="ru-RU" sz="2000" dirty="0" smtClean="0"/>
                  <a:t>?</a:t>
                </a:r>
              </a:p>
            </p:txBody>
          </p:sp>
        </mc:Choice>
        <mc:Fallback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331640" y="2636912"/>
                <a:ext cx="6264051" cy="3744416"/>
              </a:xfrm>
              <a:blipFill rotWithShape="1">
                <a:blip r:embed="rId3"/>
                <a:stretch>
                  <a:fillRect l="-973" t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16" name="Picture 23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174" y="98691"/>
            <a:ext cx="1868282" cy="18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0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010816"/>
          </a:xfrm>
        </p:spPr>
        <p:txBody>
          <a:bodyPr/>
          <a:lstStyle/>
          <a:p>
            <a:r>
              <a:rPr lang="ru-RU" altLang="ru-RU" i="1" dirty="0" smtClean="0"/>
              <a:t> Разминка</a:t>
            </a:r>
            <a:endParaRPr lang="ru-RU" altLang="ru-RU" i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2636912"/>
            <a:ext cx="6264051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№3</a:t>
            </a:r>
          </a:p>
          <a:p>
            <a:pPr marL="0" indent="0">
              <a:buNone/>
            </a:pPr>
            <a:r>
              <a:rPr lang="ru-RU" sz="2000" dirty="0" smtClean="0"/>
              <a:t>Если  </a:t>
            </a:r>
            <a:r>
              <a:rPr lang="ru-RU" sz="2000" dirty="0"/>
              <a:t>Грушам  дать по </a:t>
            </a:r>
            <a:r>
              <a:rPr lang="ru-RU" sz="2000" dirty="0" smtClean="0"/>
              <a:t>груше,</a:t>
            </a:r>
          </a:p>
          <a:p>
            <a:pPr marL="0" indent="0">
              <a:buNone/>
            </a:pPr>
            <a:r>
              <a:rPr lang="ru-RU" sz="2000" dirty="0" smtClean="0"/>
              <a:t>то </a:t>
            </a:r>
            <a:r>
              <a:rPr lang="ru-RU" sz="2000" dirty="0"/>
              <a:t>одна в избытке </a:t>
            </a:r>
            <a:r>
              <a:rPr lang="ru-RU" sz="2000" dirty="0" smtClean="0"/>
              <a:t>груша.</a:t>
            </a:r>
          </a:p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дать по паре </a:t>
            </a:r>
            <a:r>
              <a:rPr lang="ru-RU" sz="2000" dirty="0" smtClean="0"/>
              <a:t>груш,</a:t>
            </a:r>
          </a:p>
          <a:p>
            <a:pPr marL="0" indent="0">
              <a:buNone/>
            </a:pPr>
            <a:r>
              <a:rPr lang="ru-RU" sz="2000" dirty="0" smtClean="0"/>
              <a:t>То </a:t>
            </a:r>
            <a:r>
              <a:rPr lang="ru-RU" sz="2000" dirty="0"/>
              <a:t>не хватит пары </a:t>
            </a:r>
            <a:r>
              <a:rPr lang="ru-RU" sz="2000" dirty="0" smtClean="0"/>
              <a:t>груш.</a:t>
            </a:r>
          </a:p>
          <a:p>
            <a:pPr marL="0" indent="0">
              <a:buNone/>
            </a:pPr>
            <a:r>
              <a:rPr lang="ru-RU" sz="2000" dirty="0" smtClean="0"/>
              <a:t>Сколько </a:t>
            </a:r>
            <a:r>
              <a:rPr lang="ru-RU" sz="2000" dirty="0"/>
              <a:t>Груш и сколько груш?</a:t>
            </a:r>
            <a:endParaRPr lang="ru-RU" sz="2000" dirty="0" smtClean="0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16" name="Picture 23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664" y="73090"/>
            <a:ext cx="1647366" cy="189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4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924800" cy="750168"/>
          </a:xfrm>
        </p:spPr>
        <p:txBody>
          <a:bodyPr/>
          <a:lstStyle/>
          <a:p>
            <a:pPr algn="ctr"/>
            <a:r>
              <a:rPr lang="ru-RU" altLang="ru-RU" i="1" dirty="0" smtClean="0"/>
              <a:t> Решение задач</a:t>
            </a:r>
            <a:endParaRPr lang="ru-RU" altLang="ru-RU" i="1" dirty="0"/>
          </a:p>
        </p:txBody>
      </p:sp>
      <p:sp useBgFill="1"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865178"/>
            <a:ext cx="4248472" cy="3744416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/>
              <a:t>Медведь </a:t>
            </a:r>
            <a:r>
              <a:rPr lang="ru-RU" sz="2000" dirty="0"/>
              <a:t>с базара плюшки нёс,</a:t>
            </a:r>
          </a:p>
          <a:p>
            <a:pPr marL="0" indent="0">
              <a:buNone/>
            </a:pPr>
            <a:r>
              <a:rPr lang="ru-RU" sz="2000" dirty="0"/>
              <a:t>Но на лесной опушке</a:t>
            </a:r>
          </a:p>
          <a:p>
            <a:pPr marL="0" indent="0">
              <a:buNone/>
            </a:pPr>
            <a:r>
              <a:rPr lang="ru-RU" sz="2000" dirty="0"/>
              <a:t>Он половину плюшки съел</a:t>
            </a:r>
          </a:p>
          <a:p>
            <a:pPr marL="0" indent="0">
              <a:buNone/>
            </a:pPr>
            <a:r>
              <a:rPr lang="ru-RU" sz="2000" dirty="0"/>
              <a:t>И плюс ещё полплюшки.</a:t>
            </a:r>
          </a:p>
          <a:p>
            <a:pPr marL="0" indent="0">
              <a:buNone/>
            </a:pPr>
            <a:r>
              <a:rPr lang="ru-RU" sz="2000" dirty="0"/>
              <a:t>Шёл, шёл, уселся отдохнуть</a:t>
            </a:r>
          </a:p>
          <a:p>
            <a:pPr marL="0" indent="0">
              <a:buNone/>
            </a:pPr>
            <a:r>
              <a:rPr lang="ru-RU" sz="2000" dirty="0"/>
              <a:t>И под «ку-ку» кукушки</a:t>
            </a:r>
          </a:p>
          <a:p>
            <a:pPr marL="0" indent="0">
              <a:buNone/>
            </a:pPr>
            <a:r>
              <a:rPr lang="ru-RU" sz="2000" dirty="0"/>
              <a:t>Вновь половину плюшки съел</a:t>
            </a:r>
          </a:p>
          <a:p>
            <a:pPr marL="0" indent="0">
              <a:buNone/>
            </a:pPr>
            <a:r>
              <a:rPr lang="ru-RU" sz="2000" dirty="0"/>
              <a:t>И плюс ещё полплюшки.</a:t>
            </a:r>
          </a:p>
          <a:p>
            <a:pPr marL="0" indent="0">
              <a:buNone/>
            </a:pPr>
            <a:r>
              <a:rPr lang="ru-RU" sz="2000" dirty="0"/>
              <a:t>Стемнело, он ускорил шаг,</a:t>
            </a:r>
          </a:p>
          <a:p>
            <a:pPr marL="0" indent="0">
              <a:buNone/>
            </a:pPr>
            <a:r>
              <a:rPr lang="ru-RU" sz="2000" dirty="0"/>
              <a:t>Но на крыльце избушки</a:t>
            </a:r>
          </a:p>
          <a:p>
            <a:pPr marL="0" indent="0">
              <a:buNone/>
            </a:pPr>
            <a:r>
              <a:rPr lang="ru-RU" sz="2000" dirty="0"/>
              <a:t>Он снова пол-остатка съел</a:t>
            </a:r>
          </a:p>
          <a:p>
            <a:pPr marL="0" indent="0">
              <a:buNone/>
            </a:pPr>
            <a:r>
              <a:rPr lang="ru-RU" sz="2000" dirty="0"/>
              <a:t>И плюс ещё полплюшки.</a:t>
            </a:r>
          </a:p>
          <a:p>
            <a:pPr marL="0" indent="0">
              <a:buNone/>
            </a:pPr>
            <a:r>
              <a:rPr lang="ru-RU" sz="2000" dirty="0"/>
              <a:t>С пустой кошёлкою, увы, </a:t>
            </a:r>
          </a:p>
          <a:p>
            <a:pPr marL="0" indent="0">
              <a:buNone/>
            </a:pPr>
            <a:r>
              <a:rPr lang="ru-RU" sz="2000" dirty="0"/>
              <a:t>Он в дом вошёл уныло</a:t>
            </a:r>
          </a:p>
          <a:p>
            <a:pPr marL="0" indent="0">
              <a:buNone/>
            </a:pPr>
            <a:r>
              <a:rPr lang="ru-RU" sz="2000" dirty="0"/>
              <a:t>Хочу, чтоб мне сказали </a:t>
            </a:r>
            <a:r>
              <a:rPr lang="ru-RU" sz="2000" dirty="0" smtClean="0"/>
              <a:t>вы</a:t>
            </a:r>
          </a:p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/>
              <a:t>сколько плюшек было?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7" name="Picture 23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797152"/>
            <a:ext cx="185542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610850" y="255028"/>
            <a:ext cx="675682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5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924800" cy="750168"/>
          </a:xfrm>
        </p:spPr>
        <p:txBody>
          <a:bodyPr/>
          <a:lstStyle/>
          <a:p>
            <a:pPr algn="ctr"/>
            <a:r>
              <a:rPr lang="ru-RU" altLang="ru-RU" i="1" dirty="0" smtClean="0"/>
              <a:t> Решение задач</a:t>
            </a:r>
            <a:endParaRPr lang="ru-RU" altLang="ru-RU" i="1" dirty="0"/>
          </a:p>
        </p:txBody>
      </p:sp>
      <p:sp useBgFill="1"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7818" y="865178"/>
            <a:ext cx="6408712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Просит дед свою бабулю: «Испеки мне колобок».</a:t>
            </a:r>
          </a:p>
          <a:p>
            <a:pPr marL="0" indent="0">
              <a:buNone/>
            </a:pPr>
            <a:r>
              <a:rPr lang="ru-RU" sz="2000" dirty="0"/>
              <a:t>Бабка деду: «А смогу ли? Нет запаса муки впрок».</a:t>
            </a:r>
          </a:p>
          <a:p>
            <a:pPr marL="0" indent="0">
              <a:buNone/>
            </a:pPr>
            <a:r>
              <a:rPr lang="ru-RU" sz="2000" dirty="0"/>
              <a:t>«По амбару помети, по сусекам поскреби.</a:t>
            </a:r>
          </a:p>
          <a:p>
            <a:pPr marL="0" indent="0">
              <a:buNone/>
            </a:pPr>
            <a:r>
              <a:rPr lang="ru-RU" sz="2000" dirty="0"/>
              <a:t>Горсточку муки найдешь, колобок мне испечешь».</a:t>
            </a:r>
          </a:p>
          <a:p>
            <a:pPr marL="0" indent="0">
              <a:buNone/>
            </a:pPr>
            <a:r>
              <a:rPr lang="ru-RU" sz="2000" dirty="0"/>
              <a:t>Наскребла полкилограмма, будет колобок румяный.</a:t>
            </a:r>
          </a:p>
          <a:p>
            <a:pPr marL="0" indent="0">
              <a:buNone/>
            </a:pPr>
            <a:r>
              <a:rPr lang="ru-RU" sz="2000" dirty="0"/>
              <a:t>Пять процентов от муки масла идет в порцию.</a:t>
            </a:r>
          </a:p>
          <a:p>
            <a:pPr marL="0" indent="0">
              <a:buNone/>
            </a:pPr>
            <a:r>
              <a:rPr lang="ru-RU" sz="2000" dirty="0"/>
              <a:t>Поскорее помоги рассчитать пропорцию.</a:t>
            </a:r>
          </a:p>
          <a:p>
            <a:pPr marL="0" indent="0">
              <a:buNone/>
            </a:pPr>
            <a:r>
              <a:rPr lang="ru-RU" sz="2000" dirty="0"/>
              <a:t>Тридцать граммов молока и две трети от него</a:t>
            </a:r>
          </a:p>
          <a:p>
            <a:pPr marL="0" indent="0">
              <a:buNone/>
            </a:pPr>
            <a:r>
              <a:rPr lang="ru-RU" sz="2000" dirty="0"/>
              <a:t>Бабка сахара берет.</a:t>
            </a:r>
          </a:p>
          <a:p>
            <a:pPr marL="0" indent="0">
              <a:buNone/>
            </a:pPr>
            <a:r>
              <a:rPr lang="ru-RU" sz="2000" dirty="0"/>
              <a:t>Теста выйдет из него граммов где-то на шестьсот.</a:t>
            </a:r>
          </a:p>
          <a:p>
            <a:pPr marL="0" indent="0">
              <a:buNone/>
            </a:pPr>
            <a:r>
              <a:rPr lang="ru-RU" sz="2000" dirty="0"/>
              <a:t>Ты бабуле подскажи, яиц сколь свежих</a:t>
            </a:r>
          </a:p>
          <a:p>
            <a:pPr marL="0" indent="0">
              <a:buNone/>
            </a:pPr>
            <a:r>
              <a:rPr lang="ru-RU" sz="2000" dirty="0"/>
              <a:t>В тесто надо положить, чтобы колобок был нежным</a:t>
            </a:r>
            <a:r>
              <a:rPr lang="ru-RU" sz="2000" dirty="0" smtClean="0"/>
              <a:t>?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8" name="Picture 5" descr="people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86" y="4797714"/>
            <a:ext cx="1655763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610850" y="255028"/>
            <a:ext cx="675682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2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924800" cy="750168"/>
          </a:xfrm>
        </p:spPr>
        <p:txBody>
          <a:bodyPr/>
          <a:lstStyle/>
          <a:p>
            <a:pPr algn="ctr"/>
            <a:r>
              <a:rPr lang="ru-RU" altLang="ru-RU" i="1" dirty="0" smtClean="0"/>
              <a:t> Решение задач</a:t>
            </a:r>
            <a:endParaRPr lang="ru-RU" altLang="ru-RU" i="1" dirty="0"/>
          </a:p>
        </p:txBody>
      </p:sp>
      <p:sp useBgFill="1"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2332" y="865178"/>
            <a:ext cx="723320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 дороге шел отряд, тридцать пар сапог подряд.</a:t>
            </a:r>
          </a:p>
          <a:p>
            <a:pPr marL="0" indent="0">
              <a:buNone/>
            </a:pPr>
            <a:r>
              <a:rPr lang="ru-RU" sz="2000" dirty="0"/>
              <a:t>Рядом две сороконожки проскакали по дорожке,</a:t>
            </a:r>
          </a:p>
          <a:p>
            <a:pPr marL="0" indent="0">
              <a:buNone/>
            </a:pPr>
            <a:r>
              <a:rPr lang="ru-RU" sz="2000" dirty="0"/>
              <a:t>И еще четыре кошки в своих беленьких сапожках.</a:t>
            </a:r>
          </a:p>
          <a:p>
            <a:pPr marL="0" indent="0">
              <a:buNone/>
            </a:pPr>
            <a:r>
              <a:rPr lang="ru-RU" sz="2000" dirty="0"/>
              <a:t>Вот Яга в своей сторожке, что стоит на курьих ножках,</a:t>
            </a:r>
          </a:p>
          <a:p>
            <a:pPr marL="0" indent="0">
              <a:buNone/>
            </a:pPr>
            <a:r>
              <a:rPr lang="ru-RU" sz="2000" dirty="0"/>
              <a:t>Квасит вкусную окрошку и глядит весь день в окошко.</a:t>
            </a:r>
          </a:p>
          <a:p>
            <a:pPr marL="0" indent="0">
              <a:buNone/>
            </a:pPr>
            <a:r>
              <a:rPr lang="ru-RU" sz="2000" dirty="0"/>
              <a:t>Видит, как идет Антошка в огород копать картошку.</a:t>
            </a:r>
          </a:p>
          <a:p>
            <a:pPr marL="0" indent="0">
              <a:buNone/>
            </a:pPr>
            <a:r>
              <a:rPr lang="ru-RU" sz="2000" dirty="0"/>
              <a:t>А Маринка за морошкой в лес пошла с большим лукошком.</a:t>
            </a:r>
          </a:p>
          <a:p>
            <a:pPr marL="0" indent="0">
              <a:buNone/>
            </a:pPr>
            <a:r>
              <a:rPr lang="ru-RU" sz="2000" dirty="0"/>
              <a:t>А соседский сын Сережка ноги промочил немножко.</a:t>
            </a:r>
          </a:p>
          <a:p>
            <a:pPr marL="0" indent="0">
              <a:buNone/>
            </a:pPr>
            <a:r>
              <a:rPr lang="ru-RU" sz="2000" dirty="0"/>
              <a:t>Два цыпленка клюют крошки у крыльца из синей плошки.</a:t>
            </a:r>
          </a:p>
          <a:p>
            <a:pPr marL="0" indent="0">
              <a:buNone/>
            </a:pPr>
            <a:r>
              <a:rPr lang="ru-RU" sz="2000" dirty="0"/>
              <a:t>А Наташка большой ложкой кормит кашей брата </a:t>
            </a:r>
            <a:r>
              <a:rPr lang="ru-RU" sz="2000" dirty="0" err="1"/>
              <a:t>Прошку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На лужайке - три Матрешки, а на кофточках – горошки.</a:t>
            </a:r>
          </a:p>
          <a:p>
            <a:pPr marL="0" indent="0">
              <a:buNone/>
            </a:pPr>
            <a:r>
              <a:rPr lang="ru-RU" sz="2000" dirty="0"/>
              <a:t>Повар вместо поварешки прицепил на фартук брошку,</a:t>
            </a:r>
          </a:p>
          <a:p>
            <a:pPr marL="0" indent="0">
              <a:buNone/>
            </a:pPr>
            <a:r>
              <a:rPr lang="ru-RU" sz="2000" dirty="0"/>
              <a:t>Угостил Свинью лепешкой, Козлику почистил рожки.</a:t>
            </a:r>
          </a:p>
          <a:p>
            <a:pPr marL="0" indent="0">
              <a:buNone/>
            </a:pPr>
            <a:r>
              <a:rPr lang="ru-RU" sz="2000" dirty="0"/>
              <a:t>Вот такая Чепуха замесилась. ХА -ХА –ХА.</a:t>
            </a:r>
          </a:p>
          <a:p>
            <a:pPr marL="0" indent="0">
              <a:buNone/>
            </a:pPr>
            <a:r>
              <a:rPr lang="ru-RU" sz="2000" dirty="0"/>
              <a:t>Посчитайте, ХЕ – ХЕ – ХЕ, сколько ног в той Чепухе?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ЗАНИМАТЕЛЬНЫЕ </a:t>
            </a:r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51DF-C196-4BE0-B708-D64D49F97BE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" name="Овал 8"/>
          <p:cNvSpPr/>
          <p:nvPr/>
        </p:nvSpPr>
        <p:spPr>
          <a:xfrm>
            <a:off x="7610850" y="255028"/>
            <a:ext cx="675682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3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" name="Picture 962" descr="ptici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4850" y="4797152"/>
            <a:ext cx="2089150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13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9">
      <a:dk1>
        <a:srgbClr val="003366"/>
      </a:dk1>
      <a:lt1>
        <a:srgbClr val="FFFFCC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E2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3366"/>
        </a:dk1>
        <a:lt1>
          <a:srgbClr val="FFFFCC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E2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586</Words>
  <PresentationFormat>Экран (4:3)</PresentationFormat>
  <Paragraphs>131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Капсулы</vt:lpstr>
      <vt:lpstr>Задачи в стихах</vt:lpstr>
      <vt:lpstr>Организационный момент</vt:lpstr>
      <vt:lpstr>Организационный момент</vt:lpstr>
      <vt:lpstr> Разминка</vt:lpstr>
      <vt:lpstr> Разминка</vt:lpstr>
      <vt:lpstr> Разминка</vt:lpstr>
      <vt:lpstr> Решение задач</vt:lpstr>
      <vt:lpstr> Решение задач</vt:lpstr>
      <vt:lpstr> Решение задач</vt:lpstr>
      <vt:lpstr>Психологическая заминка</vt:lpstr>
      <vt:lpstr>Спасибо! Успехов!</vt:lpstr>
      <vt:lpstr>Желаю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2007-12-06T09:00:56Z</dcterms:created>
  <dcterms:modified xsi:type="dcterms:W3CDTF">2022-01-27T20:06:51Z</dcterms:modified>
</cp:coreProperties>
</file>